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Space Grotesk" panose="020B0604020202020204" charset="0"/>
      <p:regular r:id="rId14"/>
      <p:bold r:id="rId15"/>
    </p:embeddedFont>
    <p:embeddedFont>
      <p:font typeface="Space Grotesk SemiBold" panose="020B060402020202020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0025384-4CF2-40A7-B57A-1DF7B5AA5978}">
  <a:tblStyle styleId="{50025384-4CF2-40A7-B57A-1DF7B5AA597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683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5" y="9525"/>
            <a:ext cx="6086475" cy="683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81025" y="1494680"/>
            <a:ext cx="51906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MARKETING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STRATEGY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TEMPLATE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581025" y="4098593"/>
            <a:ext cx="49434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 u="none" strike="noStrike" cap="none">
                <a:solidFill>
                  <a:srgbClr val="111111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Build a focused strategy in under 30 minutes. Launching a startup or scaling a business</a:t>
            </a:r>
            <a:r>
              <a:rPr lang="en-US" sz="1750">
                <a:solidFill>
                  <a:srgbClr val="111111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, </a:t>
            </a:r>
            <a:r>
              <a:rPr lang="en-US" sz="1750" b="0" i="0" u="none" strike="noStrike" cap="none">
                <a:solidFill>
                  <a:srgbClr val="111111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create a roadmap without an expensive consultant.</a:t>
            </a:r>
            <a:endParaRPr sz="1500"/>
          </a:p>
        </p:txBody>
      </p:sp>
      <p:pic>
        <p:nvPicPr>
          <p:cNvPr id="90" name="Google Shape;90;p13" title="ME-empower-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/>
          <p:nvPr/>
        </p:nvSpPr>
        <p:spPr>
          <a:xfrm>
            <a:off x="581025" y="389572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-37571" y="4177138"/>
            <a:ext cx="3774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MONTH 1: FOUNDATION</a:t>
            </a:r>
            <a:endParaRPr sz="1500"/>
          </a:p>
        </p:txBody>
      </p:sp>
      <p:sp>
        <p:nvSpPr>
          <p:cNvPr id="213" name="Google Shape;213;p22"/>
          <p:cNvSpPr txBox="1"/>
          <p:nvPr/>
        </p:nvSpPr>
        <p:spPr>
          <a:xfrm>
            <a:off x="676275" y="4617690"/>
            <a:ext cx="23463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Audit current assets, finalize messaging, set up core analytics tracking, and clearly define the ICP.</a:t>
            </a:r>
            <a:endParaRPr sz="1700"/>
          </a:p>
        </p:txBody>
      </p:sp>
      <p:sp>
        <p:nvSpPr>
          <p:cNvPr id="214" name="Google Shape;214;p22"/>
          <p:cNvSpPr txBox="1"/>
          <p:nvPr/>
        </p:nvSpPr>
        <p:spPr>
          <a:xfrm>
            <a:off x="3448626" y="1751244"/>
            <a:ext cx="2463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MONTH 2: LAUNCH</a:t>
            </a:r>
            <a:endParaRPr sz="1500"/>
          </a:p>
        </p:txBody>
      </p:sp>
      <p:sp>
        <p:nvSpPr>
          <p:cNvPr id="215" name="Google Shape;215;p22"/>
          <p:cNvSpPr txBox="1"/>
          <p:nvPr/>
        </p:nvSpPr>
        <p:spPr>
          <a:xfrm>
            <a:off x="3507283" y="2168410"/>
            <a:ext cx="23463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Execute initial outbound campaigns, publish foundational SEO content, and launch initial ad tests.</a:t>
            </a:r>
            <a:endParaRPr sz="1700"/>
          </a:p>
        </p:txBody>
      </p:sp>
      <p:sp>
        <p:nvSpPr>
          <p:cNvPr id="216" name="Google Shape;216;p22"/>
          <p:cNvSpPr txBox="1"/>
          <p:nvPr/>
        </p:nvSpPr>
        <p:spPr>
          <a:xfrm>
            <a:off x="6279635" y="4200525"/>
            <a:ext cx="2463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MONTH 3: OPTIMIZE</a:t>
            </a:r>
            <a:endParaRPr sz="1500"/>
          </a:p>
        </p:txBody>
      </p:sp>
      <p:sp>
        <p:nvSpPr>
          <p:cNvPr id="217" name="Google Shape;217;p22"/>
          <p:cNvSpPr txBox="1"/>
          <p:nvPr/>
        </p:nvSpPr>
        <p:spPr>
          <a:xfrm>
            <a:off x="6338292" y="4617690"/>
            <a:ext cx="2346300" cy="12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Analyze incoming initial data, double down on winning channels, and optimize conversion rates.</a:t>
            </a:r>
            <a:endParaRPr sz="1700"/>
          </a:p>
        </p:txBody>
      </p:sp>
      <p:sp>
        <p:nvSpPr>
          <p:cNvPr id="218" name="Google Shape;218;p22"/>
          <p:cNvSpPr txBox="1"/>
          <p:nvPr/>
        </p:nvSpPr>
        <p:spPr>
          <a:xfrm>
            <a:off x="9110643" y="1751244"/>
            <a:ext cx="2463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DAY 90+: SCALE</a:t>
            </a:r>
            <a:endParaRPr sz="1500"/>
          </a:p>
        </p:txBody>
      </p:sp>
      <p:sp>
        <p:nvSpPr>
          <p:cNvPr id="219" name="Google Shape;219;p22"/>
          <p:cNvSpPr txBox="1"/>
          <p:nvPr/>
        </p:nvSpPr>
        <p:spPr>
          <a:xfrm>
            <a:off x="9169300" y="2168410"/>
            <a:ext cx="23463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Systematize successful tactics, increase allocated budget on positive ROAS, and expand market reach.</a:t>
            </a:r>
            <a:endParaRPr sz="1700"/>
          </a:p>
        </p:txBody>
      </p:sp>
      <p:sp>
        <p:nvSpPr>
          <p:cNvPr id="220" name="Google Shape;220;p22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09 / 90-DAY ACTION PLAN</a:t>
            </a:r>
            <a:endParaRPr/>
          </a:p>
        </p:txBody>
      </p:sp>
      <p:sp>
        <p:nvSpPr>
          <p:cNvPr id="221" name="Google Shape;221;p22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2"/>
          <p:cNvSpPr/>
          <p:nvPr/>
        </p:nvSpPr>
        <p:spPr>
          <a:xfrm>
            <a:off x="1735112" y="3800475"/>
            <a:ext cx="228600" cy="228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2"/>
          <p:cNvSpPr/>
          <p:nvPr/>
        </p:nvSpPr>
        <p:spPr>
          <a:xfrm>
            <a:off x="4566121" y="3800475"/>
            <a:ext cx="228600" cy="228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2"/>
          <p:cNvSpPr/>
          <p:nvPr/>
        </p:nvSpPr>
        <p:spPr>
          <a:xfrm>
            <a:off x="7397129" y="3800475"/>
            <a:ext cx="228600" cy="228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2"/>
          <p:cNvSpPr/>
          <p:nvPr/>
        </p:nvSpPr>
        <p:spPr>
          <a:xfrm>
            <a:off x="10228138" y="3800475"/>
            <a:ext cx="228600" cy="2286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22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944141"/>
            <a:ext cx="5372100" cy="3941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1944141"/>
            <a:ext cx="5372100" cy="3941266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/>
          <p:nvPr/>
        </p:nvSpPr>
        <p:spPr>
          <a:xfrm>
            <a:off x="895350" y="2439441"/>
            <a:ext cx="4980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QUICK WINS</a:t>
            </a:r>
            <a:endParaRPr sz="1500"/>
          </a:p>
        </p:txBody>
      </p:sp>
      <p:sp>
        <p:nvSpPr>
          <p:cNvPr id="235" name="Google Shape;235;p23"/>
          <p:cNvSpPr txBox="1"/>
          <p:nvPr/>
        </p:nvSpPr>
        <p:spPr>
          <a:xfrm>
            <a:off x="895350" y="2856607"/>
            <a:ext cx="47436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(High Impact, Low Effort)</a:t>
            </a:r>
            <a:endParaRPr sz="1500"/>
          </a:p>
        </p:txBody>
      </p:sp>
      <p:sp>
        <p:nvSpPr>
          <p:cNvPr id="236" name="Google Shape;236;p23"/>
          <p:cNvSpPr txBox="1"/>
          <p:nvPr/>
        </p:nvSpPr>
        <p:spPr>
          <a:xfrm>
            <a:off x="6553200" y="2439441"/>
            <a:ext cx="4980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LONG TERM PROJECTS</a:t>
            </a:r>
            <a:endParaRPr sz="1500"/>
          </a:p>
        </p:txBody>
      </p:sp>
      <p:sp>
        <p:nvSpPr>
          <p:cNvPr id="237" name="Google Shape;237;p23"/>
          <p:cNvSpPr txBox="1"/>
          <p:nvPr/>
        </p:nvSpPr>
        <p:spPr>
          <a:xfrm>
            <a:off x="6553200" y="2856607"/>
            <a:ext cx="47436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(High Impact, High Effort)</a:t>
            </a:r>
            <a:endParaRPr sz="1500"/>
          </a:p>
        </p:txBody>
      </p:sp>
      <p:sp>
        <p:nvSpPr>
          <p:cNvPr id="238" name="Google Shape;238;p23"/>
          <p:cNvSpPr txBox="1"/>
          <p:nvPr/>
        </p:nvSpPr>
        <p:spPr>
          <a:xfrm>
            <a:off x="1323975" y="337854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 dirty="0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Optimize Google Business Profile</a:t>
            </a:r>
            <a:endParaRPr sz="1600" dirty="0"/>
          </a:p>
        </p:txBody>
      </p:sp>
      <p:sp>
        <p:nvSpPr>
          <p:cNvPr id="239" name="Google Shape;239;p23"/>
          <p:cNvSpPr txBox="1"/>
          <p:nvPr/>
        </p:nvSpPr>
        <p:spPr>
          <a:xfrm>
            <a:off x="1323975" y="388143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Setup abandoned cart email sequences</a:t>
            </a:r>
            <a:endParaRPr sz="1600"/>
          </a:p>
        </p:txBody>
      </p:sp>
      <p:sp>
        <p:nvSpPr>
          <p:cNvPr id="240" name="Google Shape;240;p23"/>
          <p:cNvSpPr txBox="1"/>
          <p:nvPr/>
        </p:nvSpPr>
        <p:spPr>
          <a:xfrm>
            <a:off x="1323975" y="438432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Launch retargeting ads to recent visitors</a:t>
            </a:r>
            <a:endParaRPr sz="1600"/>
          </a:p>
        </p:txBody>
      </p:sp>
      <p:sp>
        <p:nvSpPr>
          <p:cNvPr id="241" name="Google Shape;241;p23"/>
          <p:cNvSpPr txBox="1"/>
          <p:nvPr/>
        </p:nvSpPr>
        <p:spPr>
          <a:xfrm>
            <a:off x="1323975" y="488721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Update CTAs on top-performing pages</a:t>
            </a:r>
            <a:endParaRPr sz="1600"/>
          </a:p>
        </p:txBody>
      </p:sp>
      <p:sp>
        <p:nvSpPr>
          <p:cNvPr id="242" name="Google Shape;242;p23"/>
          <p:cNvSpPr txBox="1"/>
          <p:nvPr/>
        </p:nvSpPr>
        <p:spPr>
          <a:xfrm>
            <a:off x="6981825" y="337854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Comprehensive technical SEO overhaul</a:t>
            </a:r>
            <a:endParaRPr sz="1600"/>
          </a:p>
        </p:txBody>
      </p:sp>
      <p:sp>
        <p:nvSpPr>
          <p:cNvPr id="243" name="Google Shape;243;p23"/>
          <p:cNvSpPr txBox="1"/>
          <p:nvPr/>
        </p:nvSpPr>
        <p:spPr>
          <a:xfrm>
            <a:off x="6981825" y="388143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Launch and sustain a weekly podcast</a:t>
            </a:r>
            <a:endParaRPr sz="1600"/>
          </a:p>
        </p:txBody>
      </p:sp>
      <p:sp>
        <p:nvSpPr>
          <p:cNvPr id="244" name="Google Shape;244;p23"/>
          <p:cNvSpPr txBox="1"/>
          <p:nvPr/>
        </p:nvSpPr>
        <p:spPr>
          <a:xfrm>
            <a:off x="6981825" y="438432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Develop a customer loyalty program</a:t>
            </a:r>
            <a:endParaRPr sz="1600"/>
          </a:p>
        </p:txBody>
      </p:sp>
      <p:sp>
        <p:nvSpPr>
          <p:cNvPr id="245" name="Google Shape;245;p23"/>
          <p:cNvSpPr txBox="1"/>
          <p:nvPr/>
        </p:nvSpPr>
        <p:spPr>
          <a:xfrm>
            <a:off x="6981825" y="4887214"/>
            <a:ext cx="43149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Build a comprehensive lead magnet hub</a:t>
            </a:r>
            <a:endParaRPr sz="1600"/>
          </a:p>
        </p:txBody>
      </p:sp>
      <p:pic>
        <p:nvPicPr>
          <p:cNvPr id="246" name="Google Shape;246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350" y="347379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350" y="397668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350" y="447957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5350" y="4982467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3200" y="347379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3200" y="397668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3200" y="4479577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3200" y="4982467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3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BONUS / MARKETING PRIORITY MATRIX</a:t>
            </a:r>
            <a:endParaRPr/>
          </a:p>
        </p:txBody>
      </p:sp>
      <p:sp>
        <p:nvSpPr>
          <p:cNvPr id="255" name="Google Shape;255;p23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23" title="ME-empower-log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/>
          <p:nvPr/>
        </p:nvSpPr>
        <p:spPr>
          <a:xfrm>
            <a:off x="581025" y="2147887"/>
            <a:ext cx="11029950" cy="3533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7" name="Google Shape;97;p14"/>
          <p:cNvGraphicFramePr/>
          <p:nvPr/>
        </p:nvGraphicFramePr>
        <p:xfrm>
          <a:off x="581025" y="2147887"/>
          <a:ext cx="11001350" cy="3533575"/>
        </p:xfrm>
        <a:graphic>
          <a:graphicData uri="http://schemas.openxmlformats.org/drawingml/2006/table">
            <a:tbl>
              <a:tblPr firstRow="1" bandRow="1">
                <a:noFill/>
                <a:tableStyleId>{50025384-4CF2-40A7-B57A-1DF7B5AA5978}</a:tableStyleId>
              </a:tblPr>
              <a:tblGrid>
                <a:gridCol w="33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0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Category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FFFFFF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Strategic Detail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Company Name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[Insert Your Company Name]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Industry / Niche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[e.g., B2B SaaS, D2C E-commerce, Consulting]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Website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[www.yourdomain.com]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Mission Statement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[A brief statement detailing your purpose and core values]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Primary Goal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[The single most important objective for the next 12 months]</a:t>
                      </a:r>
                      <a:endParaRPr sz="17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8" name="Google Shape;98;p14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01 / BUSINESS OVERVIEW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4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1009650" y="1663154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Ideal Customer Profile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[Describe your perfect buyer persona in one sentence]</a:t>
            </a:r>
            <a:endParaRPr sz="1700"/>
          </a:p>
        </p:txBody>
      </p:sp>
      <p:sp>
        <p:nvSpPr>
          <p:cNvPr id="107" name="Google Shape;107;p15"/>
          <p:cNvSpPr txBox="1"/>
          <p:nvPr/>
        </p:nvSpPr>
        <p:spPr>
          <a:xfrm>
            <a:off x="1009650" y="2508944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Demographics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Age: [Range], Location: [Region], Income: [Range]</a:t>
            </a:r>
            <a:endParaRPr sz="1700"/>
          </a:p>
        </p:txBody>
      </p:sp>
      <p:sp>
        <p:nvSpPr>
          <p:cNvPr id="108" name="Google Shape;108;p15"/>
          <p:cNvSpPr txBox="1"/>
          <p:nvPr/>
        </p:nvSpPr>
        <p:spPr>
          <a:xfrm>
            <a:off x="1009650" y="3354734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Core Pain Points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[What precise problem are they urgently trying to solve?]</a:t>
            </a:r>
            <a:endParaRPr sz="1700"/>
          </a:p>
        </p:txBody>
      </p:sp>
      <p:sp>
        <p:nvSpPr>
          <p:cNvPr id="109" name="Google Shape;109;p15"/>
          <p:cNvSpPr txBox="1"/>
          <p:nvPr/>
        </p:nvSpPr>
        <p:spPr>
          <a:xfrm>
            <a:off x="1009650" y="4200525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Buying Behavior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[How, when, and where do they typically make purchases?]</a:t>
            </a:r>
            <a:endParaRPr sz="1700"/>
          </a:p>
        </p:txBody>
      </p:sp>
      <p:sp>
        <p:nvSpPr>
          <p:cNvPr id="110" name="Google Shape;110;p15"/>
          <p:cNvSpPr txBox="1"/>
          <p:nvPr/>
        </p:nvSpPr>
        <p:spPr>
          <a:xfrm>
            <a:off x="1009650" y="5100026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Decision Makers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[Who ultimately holds the purchasing power?]</a:t>
            </a:r>
            <a:endParaRPr sz="1700"/>
          </a:p>
        </p:txBody>
      </p:sp>
      <p:pic>
        <p:nvPicPr>
          <p:cNvPr id="111" name="Google Shape;111;p15"/>
          <p:cNvPicPr preferRelativeResize="0"/>
          <p:nvPr/>
        </p:nvPicPr>
        <p:blipFill rotWithShape="1">
          <a:blip r:embed="rId4">
            <a:alphaModFix/>
          </a:blip>
          <a:srcRect t="12223" b="12231"/>
          <a:stretch/>
        </p:blipFill>
        <p:spPr>
          <a:xfrm>
            <a:off x="6081975" y="1759900"/>
            <a:ext cx="5219700" cy="39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672679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2518469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025" y="336425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1025" y="4210050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1025" y="5109551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02 / TARGET AUDIENCE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5" title="ME-empower-logo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 rotWithShape="1">
          <a:blip r:embed="rId4">
            <a:alphaModFix/>
          </a:blip>
          <a:srcRect t="12223" b="12231"/>
          <a:stretch/>
        </p:blipFill>
        <p:spPr>
          <a:xfrm>
            <a:off x="689800" y="2076450"/>
            <a:ext cx="5219700" cy="394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6762750" y="2223194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Top Competitors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[List the top 3 direct competitors in your market]</a:t>
            </a:r>
            <a:endParaRPr sz="1700"/>
          </a:p>
        </p:txBody>
      </p:sp>
      <p:sp>
        <p:nvSpPr>
          <p:cNvPr id="127" name="Google Shape;127;p16"/>
          <p:cNvSpPr txBox="1"/>
          <p:nvPr/>
        </p:nvSpPr>
        <p:spPr>
          <a:xfrm>
            <a:off x="6762750" y="3068984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Competitive Advantages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[What do you do significantly better than anyone else?]</a:t>
            </a:r>
            <a:endParaRPr sz="1700"/>
          </a:p>
        </p:txBody>
      </p:sp>
      <p:sp>
        <p:nvSpPr>
          <p:cNvPr id="128" name="Google Shape;128;p16"/>
          <p:cNvSpPr txBox="1"/>
          <p:nvPr/>
        </p:nvSpPr>
        <p:spPr>
          <a:xfrm>
            <a:off x="6762750" y="3914775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Market Opportunities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[Identify untapped niches or emerging industry trends]</a:t>
            </a:r>
            <a:endParaRPr sz="1700"/>
          </a:p>
        </p:txBody>
      </p:sp>
      <p:sp>
        <p:nvSpPr>
          <p:cNvPr id="129" name="Google Shape;129;p16"/>
          <p:cNvSpPr txBox="1"/>
          <p:nvPr/>
        </p:nvSpPr>
        <p:spPr>
          <a:xfrm>
            <a:off x="6762750" y="4760565"/>
            <a:ext cx="484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Threats &amp; Risks</a:t>
            </a:r>
            <a:r>
              <a:rPr lang="en-US" sz="16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[Economic factors, changing regulations, or new entrants]</a:t>
            </a:r>
            <a:endParaRPr sz="1700"/>
          </a:p>
        </p:txBody>
      </p:sp>
      <p:pic>
        <p:nvPicPr>
          <p:cNvPr id="130" name="Google Shape;130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232719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3078509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3924300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4125" y="477009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03 / MARKET ANALYSIS</a:t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6" title="ME-empower-log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706909"/>
            <a:ext cx="5372100" cy="220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38875" y="1706909"/>
            <a:ext cx="5372100" cy="220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4194720"/>
            <a:ext cx="5372100" cy="1927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4194720"/>
            <a:ext cx="5372100" cy="192777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/>
          <p:nvPr/>
        </p:nvSpPr>
        <p:spPr>
          <a:xfrm>
            <a:off x="895350" y="2116484"/>
            <a:ext cx="4980622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UNIQUE VALUE PROPOSITION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95350" y="2533650"/>
            <a:ext cx="4743600" cy="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i="0" u="none" strike="noStrike" cap="none" dirty="0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[The single most compelling reason why a customer should buy from you instead of your competition. Focus on outcomes.]</a:t>
            </a:r>
            <a:endParaRPr sz="1900" dirty="0"/>
          </a:p>
        </p:txBody>
      </p:sp>
      <p:sp>
        <p:nvSpPr>
          <p:cNvPr id="148" name="Google Shape;148;p17"/>
          <p:cNvSpPr txBox="1"/>
          <p:nvPr/>
        </p:nvSpPr>
        <p:spPr>
          <a:xfrm>
            <a:off x="6553200" y="2116484"/>
            <a:ext cx="4980622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BRAND PERSONALITY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553200" y="2533650"/>
            <a:ext cx="47436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[If your brand were a person, how would they act? E.g., Professional, Authoritative, Approachable, Quirky, Innovative.]</a:t>
            </a:r>
            <a:endParaRPr sz="1900"/>
          </a:p>
        </p:txBody>
      </p:sp>
      <p:sp>
        <p:nvSpPr>
          <p:cNvPr id="150" name="Google Shape;150;p17"/>
          <p:cNvSpPr txBox="1"/>
          <p:nvPr/>
        </p:nvSpPr>
        <p:spPr>
          <a:xfrm>
            <a:off x="895350" y="4604295"/>
            <a:ext cx="4980622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KEY MESSAGING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895350" y="5021460"/>
            <a:ext cx="4743600" cy="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i="0" u="none" strike="noStrike" cap="none" dirty="0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[List 3-4 core messages that consistently resonate with your target audience's deepest pain points.]</a:t>
            </a:r>
            <a:endParaRPr sz="1900" dirty="0"/>
          </a:p>
        </p:txBody>
      </p:sp>
      <p:sp>
        <p:nvSpPr>
          <p:cNvPr id="152" name="Google Shape;152;p17"/>
          <p:cNvSpPr txBox="1"/>
          <p:nvPr/>
        </p:nvSpPr>
        <p:spPr>
          <a:xfrm>
            <a:off x="6553200" y="4604295"/>
            <a:ext cx="4980622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ELEVATOR PITCH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6553200" y="5021460"/>
            <a:ext cx="4743600" cy="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["We help [Target Audience] achieve [Desired Result] by [Unique Solution / Methodology]."]</a:t>
            </a:r>
            <a:endParaRPr sz="1900"/>
          </a:p>
        </p:txBody>
      </p:sp>
      <p:sp>
        <p:nvSpPr>
          <p:cNvPr id="154" name="Google Shape;154;p17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04 / BRAND POSITIONING</a:t>
            </a:r>
            <a:endParaRPr/>
          </a:p>
        </p:txBody>
      </p:sp>
      <p:sp>
        <p:nvSpPr>
          <p:cNvPr id="155" name="Google Shape;155;p17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7" title="ME-empower-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1200651" y="1800225"/>
            <a:ext cx="983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Increase Leads</a:t>
            </a: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Generate [X] qualified inbound leads per month.</a:t>
            </a:r>
            <a:endParaRPr sz="1900"/>
          </a:p>
        </p:txBody>
      </p:sp>
      <p:sp>
        <p:nvSpPr>
          <p:cNvPr id="163" name="Google Shape;163;p18"/>
          <p:cNvSpPr txBox="1"/>
          <p:nvPr/>
        </p:nvSpPr>
        <p:spPr>
          <a:xfrm>
            <a:off x="1200651" y="2646013"/>
            <a:ext cx="983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Increase Sales</a:t>
            </a: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Achieve [X]% growth in quarterly recurring revenue.</a:t>
            </a:r>
            <a:endParaRPr sz="1900"/>
          </a:p>
        </p:txBody>
      </p:sp>
      <p:sp>
        <p:nvSpPr>
          <p:cNvPr id="164" name="Google Shape;164;p18"/>
          <p:cNvSpPr txBox="1"/>
          <p:nvPr/>
        </p:nvSpPr>
        <p:spPr>
          <a:xfrm>
            <a:off x="1200651" y="3491800"/>
            <a:ext cx="983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Increase Website Traffic</a:t>
            </a: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Reach [X] unique targeted visitors monthly.</a:t>
            </a:r>
            <a:endParaRPr sz="1900"/>
          </a:p>
        </p:txBody>
      </p:sp>
      <p:sp>
        <p:nvSpPr>
          <p:cNvPr id="165" name="Google Shape;165;p18"/>
          <p:cNvSpPr txBox="1"/>
          <p:nvPr/>
        </p:nvSpPr>
        <p:spPr>
          <a:xfrm>
            <a:off x="1200651" y="4337588"/>
            <a:ext cx="983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Improve Brand Awareness</a:t>
            </a: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Grow total social media following and engagement by [X]%.</a:t>
            </a:r>
            <a:endParaRPr sz="1900"/>
          </a:p>
        </p:txBody>
      </p:sp>
      <p:sp>
        <p:nvSpPr>
          <p:cNvPr id="166" name="Google Shape;166;p18"/>
          <p:cNvSpPr txBox="1"/>
          <p:nvPr/>
        </p:nvSpPr>
        <p:spPr>
          <a:xfrm>
            <a:off x="1200651" y="5183376"/>
            <a:ext cx="9839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Customer Retention</a:t>
            </a:r>
            <a:r>
              <a:rPr lang="en-US" sz="1850" b="0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 Reduce overall customer churn rate to under [X]%.</a:t>
            </a:r>
            <a:endParaRPr sz="1900"/>
          </a:p>
        </p:txBody>
      </p:sp>
      <p:pic>
        <p:nvPicPr>
          <p:cNvPr id="167" name="Google Shape;167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26" y="180975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26" y="265554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26" y="350133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26" y="434712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26" y="519291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05 / MARKETING GOALS</a:t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18" title="ME-empower-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552575"/>
            <a:ext cx="11029950" cy="501580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/>
          <p:nvPr/>
        </p:nvSpPr>
        <p:spPr>
          <a:xfrm>
            <a:off x="1132582" y="5553075"/>
            <a:ext cx="9926835" cy="8724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1275457" y="5575634"/>
            <a:ext cx="9641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 dirty="0">
                <a:solidFill>
                  <a:srgbClr val="000000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Strategic allocation prioritizes foundational, long-term content assets (SEO) while maintaining aggressive paid acquisition funnels.</a:t>
            </a:r>
            <a:endParaRPr sz="2000" dirty="0"/>
          </a:p>
        </p:txBody>
      </p:sp>
      <p:sp>
        <p:nvSpPr>
          <p:cNvPr id="183" name="Google Shape;183;p19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06 / MARKETING CHANNELS (BUDGET SPLIT)</a:t>
            </a:r>
            <a:endParaRPr/>
          </a:p>
        </p:txBody>
      </p:sp>
      <p:sp>
        <p:nvSpPr>
          <p:cNvPr id="184" name="Google Shape;184;p19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9" title="ME-empower-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0"/>
          <p:cNvSpPr/>
          <p:nvPr/>
        </p:nvSpPr>
        <p:spPr>
          <a:xfrm>
            <a:off x="581025" y="1853654"/>
            <a:ext cx="11029950" cy="412224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2" name="Google Shape;192;p20"/>
          <p:cNvGraphicFramePr/>
          <p:nvPr/>
        </p:nvGraphicFramePr>
        <p:xfrm>
          <a:off x="581025" y="1613022"/>
          <a:ext cx="11001375" cy="4122300"/>
        </p:xfrm>
        <a:graphic>
          <a:graphicData uri="http://schemas.openxmlformats.org/drawingml/2006/table">
            <a:tbl>
              <a:tblPr firstRow="1" bandRow="1">
                <a:noFill/>
                <a:tableStyleId>{50025384-4CF2-40A7-B57A-1DF7B5AA5978}</a:tableStyleId>
              </a:tblPr>
              <a:tblGrid>
                <a:gridCol w="275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i="0" u="none" strike="noStrike" cap="none">
                          <a:solidFill>
                            <a:srgbClr val="FFFFFF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Category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i="0" u="none" strike="noStrike" cap="none">
                          <a:solidFill>
                            <a:srgbClr val="FFFFFF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Allocated Spend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 b="1" i="0" u="none" strike="noStrike" cap="none">
                          <a:solidFill>
                            <a:srgbClr val="FFFFFF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Included Items / Notes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Advertising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Google Ads, Facebook Ads, LinkedIn Ads, Retargeting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Content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Blog writing, Video production, Copywriting, PR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Software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CRM, Email marketing tools, SEO analytics suites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 dirty="0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Creative</a:t>
                      </a:r>
                      <a:endParaRPr sz="16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Graphic design, Photography, Branding updates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Miscellaneous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>
                          <a:solidFill>
                            <a:srgbClr val="000000"/>
                          </a:solidFill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Buffer for testing, event fees, contingency fund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TOTAL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1" i="0" u="none" strike="noStrike" cap="none"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$0.00</a:t>
                      </a:r>
                      <a:endParaRPr sz="160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50" b="0" i="0" u="none" strike="noStrike" cap="none" dirty="0">
                          <a:latin typeface="Space Grotesk"/>
                          <a:ea typeface="Space Grotesk"/>
                          <a:cs typeface="Space Grotesk"/>
                          <a:sym typeface="Space Grotesk"/>
                        </a:rPr>
                        <a:t>Total Projected Monthly Marketing Spend</a:t>
                      </a:r>
                      <a:endParaRPr sz="160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3" name="Google Shape;193;p20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07 / MONTHLY BUDGET PLANNER</a:t>
            </a:r>
            <a:endParaRPr/>
          </a:p>
        </p:txBody>
      </p:sp>
      <p:sp>
        <p:nvSpPr>
          <p:cNvPr id="194" name="Google Shape;194;p20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0" title="ME-empower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 descr="image.png"/>
          <p:cNvPicPr preferRelativeResize="0"/>
          <p:nvPr/>
        </p:nvPicPr>
        <p:blipFill rotWithShape="1">
          <a:blip r:embed="rId4">
            <a:alphaModFix/>
          </a:blip>
          <a:srcRect b="21470"/>
          <a:stretch/>
        </p:blipFill>
        <p:spPr>
          <a:xfrm>
            <a:off x="856800" y="1228724"/>
            <a:ext cx="10478399" cy="4462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 txBox="1"/>
          <p:nvPr/>
        </p:nvSpPr>
        <p:spPr>
          <a:xfrm>
            <a:off x="1275457" y="5706051"/>
            <a:ext cx="9641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00000"/>
                </a:solidFill>
                <a:latin typeface="Space Grotesk SemiBold"/>
                <a:ea typeface="Space Grotesk SemiBold"/>
                <a:cs typeface="Space Grotesk SemiBold"/>
                <a:sym typeface="Space Grotesk SemiBold"/>
              </a:rPr>
              <a:t>Primary KPIs to monitor: Website Traffic, Leads Generated, Conversion Rate, Cost Per Lead (CPL), Return on Ad Spend (ROAS), and Customer Acquisition Cost (CAC).</a:t>
            </a:r>
            <a:endParaRPr sz="1700"/>
          </a:p>
        </p:txBody>
      </p:sp>
      <p:sp>
        <p:nvSpPr>
          <p:cNvPr id="203" name="Google Shape;203;p21"/>
          <p:cNvSpPr txBox="1"/>
          <p:nvPr/>
        </p:nvSpPr>
        <p:spPr>
          <a:xfrm>
            <a:off x="581025" y="581025"/>
            <a:ext cx="115814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08 / KPI PROJECTIONS: REVENUE GROWTH</a:t>
            </a:r>
            <a:endParaRPr/>
          </a:p>
        </p:txBody>
      </p:sp>
      <p:sp>
        <p:nvSpPr>
          <p:cNvPr id="204" name="Google Shape;204;p21"/>
          <p:cNvSpPr/>
          <p:nvPr/>
        </p:nvSpPr>
        <p:spPr>
          <a:xfrm>
            <a:off x="581025" y="1133475"/>
            <a:ext cx="11029950" cy="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1" title="ME-empower-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1300" y="8"/>
            <a:ext cx="1160150" cy="11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685</Words>
  <Application>Microsoft Office PowerPoint</Application>
  <PresentationFormat>Widescreen</PresentationFormat>
  <Paragraphs>89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Space Grotesk SemiBold</vt:lpstr>
      <vt:lpstr>Calibri</vt:lpstr>
      <vt:lpstr>Arial</vt:lpstr>
      <vt:lpstr>Space Grotesk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grtguru@gmail.com</cp:lastModifiedBy>
  <cp:revision>1</cp:revision>
  <dcterms:modified xsi:type="dcterms:W3CDTF">2026-07-27T12:09:05Z</dcterms:modified>
</cp:coreProperties>
</file>