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Inter" panose="020B0604020202020204" charset="0"/>
      <p:regular r:id="rId13"/>
      <p:bold r:id="rId14"/>
      <p:italic r:id="rId15"/>
      <p:boldItalic r:id="rId16"/>
    </p:embeddedFont>
    <p:embeddedFont>
      <p:font typeface="Inter Black" panose="020B0604020202020204" charset="0"/>
      <p:bold r:id="rId17"/>
      <p:boldItalic r:id="rId18"/>
    </p:embeddedFont>
    <p:embeddedFont>
      <p:font typeface="Inter Medium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838FCE-339D-4C15-8CEE-37D26F4D3214}">
  <a:tblStyle styleId="{56838FCE-339D-4C15-8CEE-37D26F4D321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272629"/>
            <a:ext cx="11049000" cy="431274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195387" y="2129879"/>
            <a:ext cx="9801225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NEVER WONDER WHAT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 TO POST AGAIN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286000" y="4206718"/>
            <a:ext cx="7620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0" u="none" strike="noStrike" cap="none">
                <a:solidFill>
                  <a:srgbClr val="555555"/>
                </a:solidFill>
                <a:latin typeface="Inter Medium"/>
                <a:ea typeface="Inter Medium"/>
                <a:cs typeface="Inter Medium"/>
                <a:sym typeface="Inter Medium"/>
              </a:rPr>
              <a:t>Plan an entire month of content in one place.</a:t>
            </a:r>
            <a:br>
              <a:rPr lang="en-US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900" b="1" i="0" u="none" strike="noStrike" cap="non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Minimalist Content Calendar Template</a:t>
            </a:r>
            <a:endParaRPr sz="1500"/>
          </a:p>
        </p:txBody>
      </p:sp>
      <p:pic>
        <p:nvPicPr>
          <p:cNvPr id="87" name="Google Shape;87;p13" title="ME-empower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/>
          <p:nvPr/>
        </p:nvSpPr>
        <p:spPr>
          <a:xfrm>
            <a:off x="295275" y="2560290"/>
            <a:ext cx="11601450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5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READY TO PLAN?</a:t>
            </a:r>
            <a:endParaRPr/>
          </a:p>
        </p:txBody>
      </p:sp>
      <p:sp>
        <p:nvSpPr>
          <p:cNvPr id="204" name="Google Shape;204;p22"/>
          <p:cNvSpPr txBox="1"/>
          <p:nvPr/>
        </p:nvSpPr>
        <p:spPr>
          <a:xfrm>
            <a:off x="571500" y="3789015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DUPLICATE THIS TEMPLATE AND BUILD YOUR MONTH.</a:t>
            </a:r>
            <a:endParaRPr/>
          </a:p>
        </p:txBody>
      </p:sp>
      <p:pic>
        <p:nvPicPr>
          <p:cNvPr id="205" name="Google Shape;205;p22" title="ME-empower-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1695598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571500" y="1695598"/>
            <a:ext cx="55008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STRATEGIC EXECUTION</a:t>
            </a:r>
            <a:endParaRPr sz="1500"/>
          </a:p>
        </p:txBody>
      </p:sp>
      <p:sp>
        <p:nvSpPr>
          <p:cNvPr id="94" name="Google Shape;94;p14"/>
          <p:cNvSpPr txBox="1"/>
          <p:nvPr/>
        </p:nvSpPr>
        <p:spPr>
          <a:xfrm>
            <a:off x="670638" y="2257573"/>
            <a:ext cx="4953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Consolidate:</a:t>
            </a:r>
            <a:r>
              <a:rPr lang="en-US" sz="16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Plan an entire month of content in a single, unified workspace.</a:t>
            </a:r>
            <a:endParaRPr sz="1700"/>
          </a:p>
        </p:txBody>
      </p:sp>
      <p:sp>
        <p:nvSpPr>
          <p:cNvPr id="95" name="Google Shape;95;p14"/>
          <p:cNvSpPr txBox="1"/>
          <p:nvPr/>
        </p:nvSpPr>
        <p:spPr>
          <a:xfrm>
            <a:off x="670638" y="3044279"/>
            <a:ext cx="4953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Categorize:</a:t>
            </a:r>
            <a:r>
              <a:rPr lang="en-US" sz="16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Distribute your messaging across predefined content pillars.</a:t>
            </a:r>
            <a:endParaRPr sz="1700"/>
          </a:p>
        </p:txBody>
      </p:sp>
      <p:sp>
        <p:nvSpPr>
          <p:cNvPr id="96" name="Google Shape;96;p14"/>
          <p:cNvSpPr txBox="1"/>
          <p:nvPr/>
        </p:nvSpPr>
        <p:spPr>
          <a:xfrm>
            <a:off x="670638" y="3830984"/>
            <a:ext cx="4953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Execute:</a:t>
            </a:r>
            <a:r>
              <a:rPr lang="en-US" sz="16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Track daily deliverables from ideation to final approval.</a:t>
            </a:r>
            <a:endParaRPr sz="1700"/>
          </a:p>
        </p:txBody>
      </p:sp>
      <p:sp>
        <p:nvSpPr>
          <p:cNvPr id="97" name="Google Shape;97;p14"/>
          <p:cNvSpPr txBox="1"/>
          <p:nvPr/>
        </p:nvSpPr>
        <p:spPr>
          <a:xfrm>
            <a:off x="670638" y="4617690"/>
            <a:ext cx="4953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Measure:</a:t>
            </a:r>
            <a:r>
              <a:rPr lang="en-US" sz="16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Review monthly metrics to optimize future campaigns.</a:t>
            </a:r>
            <a:endParaRPr sz="1700"/>
          </a:p>
        </p:txBody>
      </p:sp>
      <p:sp>
        <p:nvSpPr>
          <p:cNvPr id="98" name="Google Shape;98;p14"/>
          <p:cNvSpPr txBox="1"/>
          <p:nvPr/>
        </p:nvSpPr>
        <p:spPr>
          <a:xfrm>
            <a:off x="670638" y="5404395"/>
            <a:ext cx="4953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Adapt:</a:t>
            </a:r>
            <a:r>
              <a:rPr lang="en-US" sz="16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Apply lessons learned iteratively to grow your digital footprint.</a:t>
            </a:r>
            <a:endParaRPr sz="1700"/>
          </a:p>
        </p:txBody>
      </p:sp>
      <p:pic>
        <p:nvPicPr>
          <p:cNvPr id="99" name="Google Shape;99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19850" y="1733698"/>
            <a:ext cx="516255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THE MASTER PLAN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571500" y="1181100"/>
            <a:ext cx="1104900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4" title="ME-empower-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765101"/>
            <a:ext cx="2547937" cy="371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05187" y="1765101"/>
            <a:ext cx="2547937" cy="371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8875" y="1765101"/>
            <a:ext cx="2547937" cy="371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72562" y="1765101"/>
            <a:ext cx="2547937" cy="3714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/>
          <p:nvPr/>
        </p:nvSpPr>
        <p:spPr>
          <a:xfrm>
            <a:off x="1976400" y="5835425"/>
            <a:ext cx="82392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0" i="0" u="none" strike="noStrike" cap="none">
                <a:solidFill>
                  <a:srgbClr val="333333"/>
                </a:solidFill>
                <a:latin typeface="Inter Medium"/>
                <a:ea typeface="Inter Medium"/>
                <a:cs typeface="Inter Medium"/>
                <a:sym typeface="Inter Medium"/>
              </a:rPr>
              <a:t>OTHER CATEGORIES TO MIX IN: TIPS · FAQS · INDUSTRY NEWS · OFFERS · EVENTS</a:t>
            </a:r>
            <a:endParaRPr sz="1800"/>
          </a:p>
        </p:txBody>
      </p:sp>
      <p:sp>
        <p:nvSpPr>
          <p:cNvPr id="112" name="Google Shape;112;p15"/>
          <p:cNvSpPr txBox="1"/>
          <p:nvPr/>
        </p:nvSpPr>
        <p:spPr>
          <a:xfrm>
            <a:off x="876300" y="2730042"/>
            <a:ext cx="17502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EDUCATIONAL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876300" y="3149142"/>
            <a:ext cx="1938300" cy="18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Share actionable tips, how-tos, FAQs, and industry news. Position your brand as an authority.</a:t>
            </a:r>
            <a:endParaRPr sz="1800"/>
          </a:p>
        </p:txBody>
      </p:sp>
      <p:sp>
        <p:nvSpPr>
          <p:cNvPr id="114" name="Google Shape;114;p15"/>
          <p:cNvSpPr txBox="1"/>
          <p:nvPr/>
        </p:nvSpPr>
        <p:spPr>
          <a:xfrm>
            <a:off x="3709987" y="2730042"/>
            <a:ext cx="2035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BEHIND THE SCENES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3709987" y="3425367"/>
            <a:ext cx="1938300" cy="18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Humanize your brand. Show the workspace, the team, and the daily processes behind your products.</a:t>
            </a:r>
            <a:endParaRPr sz="1800"/>
          </a:p>
        </p:txBody>
      </p:sp>
      <p:sp>
        <p:nvSpPr>
          <p:cNvPr id="116" name="Google Shape;116;p15"/>
          <p:cNvSpPr txBox="1"/>
          <p:nvPr/>
        </p:nvSpPr>
        <p:spPr>
          <a:xfrm>
            <a:off x="6543675" y="2730042"/>
            <a:ext cx="1820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SOCIAL PROOF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6543675" y="3149142"/>
            <a:ext cx="1938300" cy="16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Build trust through customer stories, testimonials, and user-generated content (UGC).</a:t>
            </a:r>
            <a:endParaRPr sz="1800"/>
          </a:p>
        </p:txBody>
      </p:sp>
      <p:sp>
        <p:nvSpPr>
          <p:cNvPr id="118" name="Google Shape;118;p15"/>
          <p:cNvSpPr txBox="1"/>
          <p:nvPr/>
        </p:nvSpPr>
        <p:spPr>
          <a:xfrm>
            <a:off x="9377362" y="2730042"/>
            <a:ext cx="1830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PROMOTIONAL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9377362" y="3149142"/>
            <a:ext cx="1938300" cy="18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Drive revenue with product showcases, special offers, event announcements, and hard CTAs.</a:t>
            </a:r>
            <a:endParaRPr sz="1800"/>
          </a:p>
        </p:txBody>
      </p:sp>
      <p:pic>
        <p:nvPicPr>
          <p:cNvPr id="120" name="Google Shape;120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300" y="2203251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09987" y="2203251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43675" y="2203251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77362" y="2203251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CORE CONTENT CATEGORIES</a:t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571500" y="1181100"/>
            <a:ext cx="1104900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15" title="ME-empower-logo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 txBox="1"/>
          <p:nvPr/>
        </p:nvSpPr>
        <p:spPr>
          <a:xfrm>
            <a:off x="3430666" y="2326927"/>
            <a:ext cx="5330666" cy="80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THE PLANNERS</a:t>
            </a: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5381625" y="3708052"/>
            <a:ext cx="1428750" cy="76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2780850" y="4165250"/>
            <a:ext cx="6630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Macro strategies to micro executions.</a:t>
            </a:r>
            <a:endParaRPr sz="1900"/>
          </a:p>
        </p:txBody>
      </p:sp>
      <p:pic>
        <p:nvPicPr>
          <p:cNvPr id="134" name="Google Shape;134;p16" title="ME-empower-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17"/>
          <p:cNvGraphicFramePr/>
          <p:nvPr/>
        </p:nvGraphicFramePr>
        <p:xfrm>
          <a:off x="571500" y="1700618"/>
          <a:ext cx="11029975" cy="3095375"/>
        </p:xfrm>
        <a:graphic>
          <a:graphicData uri="http://schemas.openxmlformats.org/drawingml/2006/table">
            <a:tbl>
              <a:tblPr firstRow="1" bandRow="1">
                <a:noFill/>
                <a:tableStyleId>{56838FCE-339D-4C15-8CEE-37D26F4D3214}</a:tableStyleId>
              </a:tblPr>
              <a:tblGrid>
                <a:gridCol w="110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08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4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Week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Platform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Campaign / Theme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Primary Goal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Status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Week 1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Instagram / TikTok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Product Launch Teasers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Brand Awareness &amp; Reach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Completed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Week 2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LinkedIn / Blog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Thought Leadership Series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Lead Generation (Ebook download)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 Progress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Week 3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Email / Facebook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Customer Success Stories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Trust Building &amp; Conversion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Planned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Week 4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All Platforms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End of Month Flash Sale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Direct Sales / Revenue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Planned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0" name="Google Shape;140;p17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MONTHLY PLANNER (MACRO VIEW)</a:t>
            </a:r>
            <a:endParaRPr/>
          </a:p>
        </p:txBody>
      </p:sp>
      <p:sp>
        <p:nvSpPr>
          <p:cNvPr id="141" name="Google Shape;141;p17"/>
          <p:cNvSpPr/>
          <p:nvPr/>
        </p:nvSpPr>
        <p:spPr>
          <a:xfrm>
            <a:off x="571500" y="1181100"/>
            <a:ext cx="1104900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17" title="ME-empower-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" name="Google Shape;147;p18"/>
          <p:cNvGraphicFramePr/>
          <p:nvPr>
            <p:extLst>
              <p:ext uri="{D42A27DB-BD31-4B8C-83A1-F6EECF244321}">
                <p14:modId xmlns:p14="http://schemas.microsoft.com/office/powerpoint/2010/main" val="3839355708"/>
              </p:ext>
            </p:extLst>
          </p:nvPr>
        </p:nvGraphicFramePr>
        <p:xfrm>
          <a:off x="571500" y="1732811"/>
          <a:ext cx="11029950" cy="3742975"/>
        </p:xfrm>
        <a:graphic>
          <a:graphicData uri="http://schemas.openxmlformats.org/drawingml/2006/table">
            <a:tbl>
              <a:tblPr firstRow="1" bandRow="1">
                <a:noFill/>
                <a:tableStyleId>{56838FCE-339D-4C15-8CEE-37D26F4D3214}</a:tableStyleId>
              </a:tblPr>
              <a:tblGrid>
                <a:gridCol w="627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9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42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0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80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23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Date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Platform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Category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Topic / Headline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Caption Draft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CTA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Hashtags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Creative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Approval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01-Oct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Instagram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Educate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3 Ways to Boost Output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 dirty="0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Struggling with productivity? Here are 3 frameworks we use daily...</a:t>
                      </a:r>
                      <a:endParaRPr sz="150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Save Post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#Productivity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Ready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Yes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02-Oct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LinkedIn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Industry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Q3 Market Analysis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The data is in. Q3 showed a massive shift towards automation...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Read Blog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#TechTrends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Ready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Yes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03-Oct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TikTok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Behind Scenes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 day in the office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Pack orders with us! Volume is crazy today...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Follow Us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#SmallBiz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Editing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Pending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04-Oct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Email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Offer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Exclusive 24hr Sale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VIPs only: Take 20% off our best-selling templates...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Shop Now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N/A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Briefed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1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05-Oct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YouTube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Showcase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Full Product Walkthrough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Dive deep into the new features released this month...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Subscribe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#Tutorial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Filming</a:t>
                      </a:r>
                      <a:endParaRPr sz="15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75" b="0" i="0" u="none" strike="noStrike" cap="none" dirty="0">
                          <a:solidFill>
                            <a:srgbClr val="333333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</a:t>
                      </a:r>
                      <a:endParaRPr sz="150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8" name="Google Shape;148;p18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DAILY PLANNER (MICRO EXECUTION)</a:t>
            </a:r>
            <a:endParaRPr/>
          </a:p>
        </p:txBody>
      </p:sp>
      <p:sp>
        <p:nvSpPr>
          <p:cNvPr id="149" name="Google Shape;149;p18"/>
          <p:cNvSpPr/>
          <p:nvPr/>
        </p:nvSpPr>
        <p:spPr>
          <a:xfrm>
            <a:off x="571500" y="1181100"/>
            <a:ext cx="1104900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8" title="ME-empower-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00200"/>
            <a:ext cx="11049000" cy="468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 txBox="1"/>
          <p:nvPr/>
        </p:nvSpPr>
        <p:spPr>
          <a:xfrm>
            <a:off x="571500" y="5521672"/>
            <a:ext cx="11049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Goal vs. Actuals Tracker:</a:t>
            </a: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Visualizing consistency across platforms ensures you hit algorithmic thresholds and maintain audience presence.</a:t>
            </a:r>
            <a:endParaRPr sz="1800"/>
          </a:p>
        </p:txBody>
      </p:sp>
      <p:sp>
        <p:nvSpPr>
          <p:cNvPr id="157" name="Google Shape;157;p19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POSTING FREQUENCY TRACKER</a:t>
            </a:r>
            <a:endParaRPr/>
          </a:p>
        </p:txBody>
      </p:sp>
      <p:sp>
        <p:nvSpPr>
          <p:cNvPr id="158" name="Google Shape;158;p19"/>
          <p:cNvSpPr/>
          <p:nvPr/>
        </p:nvSpPr>
        <p:spPr>
          <a:xfrm>
            <a:off x="571500" y="1181100"/>
            <a:ext cx="1104900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19" title="ME-empower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515492"/>
            <a:ext cx="2547937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05187" y="2515492"/>
            <a:ext cx="2547937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8875" y="2515492"/>
            <a:ext cx="2547937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72562" y="2515492"/>
            <a:ext cx="2547937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 txBox="1"/>
          <p:nvPr/>
        </p:nvSpPr>
        <p:spPr>
          <a:xfrm>
            <a:off x="2213400" y="4923100"/>
            <a:ext cx="7765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333333"/>
                </a:solidFill>
                <a:latin typeface="Inter Medium"/>
                <a:ea typeface="Inter Medium"/>
                <a:cs typeface="Inter Medium"/>
                <a:sym typeface="Inter Medium"/>
              </a:rPr>
              <a:t>Audience Growth: </a:t>
            </a:r>
            <a:r>
              <a:rPr lang="en-US" sz="21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+1,450 Followers Gained</a:t>
            </a:r>
            <a:endParaRPr sz="2000"/>
          </a:p>
        </p:txBody>
      </p:sp>
      <p:sp>
        <p:nvSpPr>
          <p:cNvPr id="169" name="Google Shape;169;p20"/>
          <p:cNvSpPr txBox="1"/>
          <p:nvPr/>
        </p:nvSpPr>
        <p:spPr>
          <a:xfrm>
            <a:off x="781050" y="2915542"/>
            <a:ext cx="2128837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124k</a:t>
            </a:r>
            <a:endParaRPr/>
          </a:p>
        </p:txBody>
      </p:sp>
      <p:sp>
        <p:nvSpPr>
          <p:cNvPr id="170" name="Google Shape;170;p20"/>
          <p:cNvSpPr txBox="1"/>
          <p:nvPr/>
        </p:nvSpPr>
        <p:spPr>
          <a:xfrm>
            <a:off x="781050" y="3725167"/>
            <a:ext cx="212883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TOTAL REACH</a:t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3614737" y="2915542"/>
            <a:ext cx="2128837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8.4%</a:t>
            </a:r>
            <a:endParaRPr/>
          </a:p>
        </p:txBody>
      </p:sp>
      <p:sp>
        <p:nvSpPr>
          <p:cNvPr id="172" name="Google Shape;172;p20"/>
          <p:cNvSpPr txBox="1"/>
          <p:nvPr/>
        </p:nvSpPr>
        <p:spPr>
          <a:xfrm>
            <a:off x="3614737" y="3725167"/>
            <a:ext cx="212883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ENGAGEMENT</a:t>
            </a:r>
            <a:endParaRPr/>
          </a:p>
        </p:txBody>
      </p:sp>
      <p:sp>
        <p:nvSpPr>
          <p:cNvPr id="173" name="Google Shape;173;p20"/>
          <p:cNvSpPr txBox="1"/>
          <p:nvPr/>
        </p:nvSpPr>
        <p:spPr>
          <a:xfrm>
            <a:off x="6448425" y="2915542"/>
            <a:ext cx="2128837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1.2k</a:t>
            </a:r>
            <a:endParaRPr/>
          </a:p>
        </p:txBody>
      </p:sp>
      <p:sp>
        <p:nvSpPr>
          <p:cNvPr id="174" name="Google Shape;174;p20"/>
          <p:cNvSpPr txBox="1"/>
          <p:nvPr/>
        </p:nvSpPr>
        <p:spPr>
          <a:xfrm>
            <a:off x="6448425" y="3725167"/>
            <a:ext cx="212883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LINK CLICKS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9282112" y="2915542"/>
            <a:ext cx="2128837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345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9282112" y="3725167"/>
            <a:ext cx="2128837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NEW LEADS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MONTHLY PERFORMANCE METRICS</a:t>
            </a:r>
            <a:endParaRPr/>
          </a:p>
        </p:txBody>
      </p:sp>
      <p:sp>
        <p:nvSpPr>
          <p:cNvPr id="178" name="Google Shape;178;p20"/>
          <p:cNvSpPr/>
          <p:nvPr/>
        </p:nvSpPr>
        <p:spPr>
          <a:xfrm>
            <a:off x="571500" y="1181100"/>
            <a:ext cx="1104900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20" title="ME-empower-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778347"/>
            <a:ext cx="5238750" cy="4329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1778347"/>
            <a:ext cx="5238750" cy="432985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 txBox="1"/>
          <p:nvPr/>
        </p:nvSpPr>
        <p:spPr>
          <a:xfrm>
            <a:off x="904672" y="2091253"/>
            <a:ext cx="4460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POST ANALYSIS</a:t>
            </a:r>
            <a:endParaRPr sz="1500"/>
          </a:p>
        </p:txBody>
      </p:sp>
      <p:sp>
        <p:nvSpPr>
          <p:cNvPr id="187" name="Google Shape;187;p21"/>
          <p:cNvSpPr txBox="1"/>
          <p:nvPr/>
        </p:nvSpPr>
        <p:spPr>
          <a:xfrm>
            <a:off x="4451200" y="1323972"/>
            <a:ext cx="4248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40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188" name="Google Shape;188;p21"/>
          <p:cNvSpPr txBox="1"/>
          <p:nvPr/>
        </p:nvSpPr>
        <p:spPr>
          <a:xfrm>
            <a:off x="1695375" y="3747192"/>
            <a:ext cx="4248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1225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189" name="Google Shape;189;p21"/>
          <p:cNvSpPr txBox="1"/>
          <p:nvPr/>
        </p:nvSpPr>
        <p:spPr>
          <a:xfrm>
            <a:off x="6714922" y="2091253"/>
            <a:ext cx="4460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LESSONS LEARNED &amp; NEXT STEPS</a:t>
            </a:r>
            <a:endParaRPr sz="1500"/>
          </a:p>
        </p:txBody>
      </p:sp>
      <p:sp>
        <p:nvSpPr>
          <p:cNvPr id="190" name="Google Shape;190;p21"/>
          <p:cNvSpPr txBox="1"/>
          <p:nvPr/>
        </p:nvSpPr>
        <p:spPr>
          <a:xfrm>
            <a:off x="6777747" y="2578247"/>
            <a:ext cx="42483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750"/>
              <a:buFont typeface="Inter"/>
              <a:buChar char="●"/>
            </a:pP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Video content showing human faces outperformed graphic text posts by 3x.</a:t>
            </a:r>
            <a:endParaRPr sz="1800"/>
          </a:p>
        </p:txBody>
      </p:sp>
      <p:sp>
        <p:nvSpPr>
          <p:cNvPr id="191" name="Google Shape;191;p21"/>
          <p:cNvSpPr txBox="1"/>
          <p:nvPr/>
        </p:nvSpPr>
        <p:spPr>
          <a:xfrm>
            <a:off x="6777747" y="3587875"/>
            <a:ext cx="3962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750"/>
              <a:buFont typeface="Inter"/>
              <a:buChar char="●"/>
            </a:pP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Educational carousels generate the highest 'Save' rate.</a:t>
            </a:r>
            <a:endParaRPr sz="1800"/>
          </a:p>
        </p:txBody>
      </p:sp>
      <p:sp>
        <p:nvSpPr>
          <p:cNvPr id="192" name="Google Shape;192;p21"/>
          <p:cNvSpPr txBox="1"/>
          <p:nvPr/>
        </p:nvSpPr>
        <p:spPr>
          <a:xfrm>
            <a:off x="6777747" y="4313783"/>
            <a:ext cx="3962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750"/>
              <a:buFont typeface="Inter"/>
              <a:buChar char="●"/>
            </a:pP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Email open rates peaked on Tuesdays at 10 AM.</a:t>
            </a:r>
            <a:endParaRPr sz="1800"/>
          </a:p>
        </p:txBody>
      </p:sp>
      <p:sp>
        <p:nvSpPr>
          <p:cNvPr id="193" name="Google Shape;193;p21"/>
          <p:cNvSpPr txBox="1"/>
          <p:nvPr/>
        </p:nvSpPr>
        <p:spPr>
          <a:xfrm>
            <a:off x="6777747" y="5069389"/>
            <a:ext cx="39624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9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750"/>
              <a:buFont typeface="Inter"/>
              <a:buChar char="●"/>
            </a:pPr>
            <a:r>
              <a:rPr lang="en-US" sz="1750" b="1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Action for next month:</a:t>
            </a:r>
            <a:r>
              <a:rPr lang="en-US" sz="175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Shift 20% of graphic budget into short-form video production.</a:t>
            </a:r>
            <a:endParaRPr sz="1800"/>
          </a:p>
        </p:txBody>
      </p:sp>
      <p:sp>
        <p:nvSpPr>
          <p:cNvPr id="194" name="Google Shape;194;p21"/>
          <p:cNvSpPr txBox="1"/>
          <p:nvPr/>
        </p:nvSpPr>
        <p:spPr>
          <a:xfrm>
            <a:off x="571500" y="57150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Inter Black"/>
                <a:ea typeface="Inter Black"/>
                <a:cs typeface="Inter Black"/>
                <a:sym typeface="Inter Black"/>
              </a:rPr>
              <a:t>QUALITATIVE MONTHLY REVIEW</a:t>
            </a:r>
            <a:endParaRPr/>
          </a:p>
        </p:txBody>
      </p:sp>
      <p:sp>
        <p:nvSpPr>
          <p:cNvPr id="195" name="Google Shape;195;p21"/>
          <p:cNvSpPr/>
          <p:nvPr/>
        </p:nvSpPr>
        <p:spPr>
          <a:xfrm>
            <a:off x="571500" y="1181100"/>
            <a:ext cx="1104900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21" title="ME-empower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41300" y="93315"/>
            <a:ext cx="1160150" cy="116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1"/>
          <p:cNvSpPr txBox="1"/>
          <p:nvPr/>
        </p:nvSpPr>
        <p:spPr>
          <a:xfrm>
            <a:off x="924951" y="2767525"/>
            <a:ext cx="4440300" cy="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850" b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Best Performing Post: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5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"Behind the Scenes: Office Setup" (IG Reel). High reach and saves.</a:t>
            </a:r>
            <a:endParaRPr sz="185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8" name="Google Shape;198;p21"/>
          <p:cNvSpPr txBox="1"/>
          <p:nvPr/>
        </p:nvSpPr>
        <p:spPr>
          <a:xfrm>
            <a:off x="924951" y="4256250"/>
            <a:ext cx="44403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850" b="1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Worst Performing Post:</a:t>
            </a:r>
            <a:br>
              <a:rPr lang="en-US" sz="2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5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"Industry News Text Graphic" (LinkedIn). Low dwell time, minimal comments.</a:t>
            </a:r>
            <a:endParaRPr sz="1850" b="1" dirty="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554</Words>
  <Application>Microsoft Office PowerPoint</Application>
  <PresentationFormat>Widescreen</PresentationFormat>
  <Paragraphs>125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Inter Medium</vt:lpstr>
      <vt:lpstr>Inter</vt:lpstr>
      <vt:lpstr>Calibri</vt:lpstr>
      <vt:lpstr>Arial</vt:lpstr>
      <vt:lpstr>Inter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grtguru@gmail.com</cp:lastModifiedBy>
  <cp:revision>1</cp:revision>
  <dcterms:modified xsi:type="dcterms:W3CDTF">2026-07-27T12:39:34Z</dcterms:modified>
</cp:coreProperties>
</file>